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62" r:id="rId4"/>
    <p:sldId id="263" r:id="rId5"/>
    <p:sldId id="264" r:id="rId6"/>
    <p:sldId id="265" r:id="rId7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651"/>
  </p:normalViewPr>
  <p:slideViewPr>
    <p:cSldViewPr snapToGrid="0" snapToObjects="1">
      <p:cViewPr varScale="1">
        <p:scale>
          <a:sx n="148" d="100"/>
          <a:sy n="148" d="100"/>
        </p:scale>
        <p:origin x="14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1pPr>
    <a:lvl2pPr indent="2286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2pPr>
    <a:lvl3pPr indent="4572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3pPr>
    <a:lvl4pPr indent="6858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4pPr>
    <a:lvl5pPr indent="9144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43675" y="6096000"/>
            <a:ext cx="343903" cy="35814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43675" y="6096000"/>
            <a:ext cx="343903" cy="35814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43675" y="6096000"/>
            <a:ext cx="343903" cy="35814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3B185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" name="Rectangle"/>
          <p:cNvSpPr/>
          <p:nvPr/>
        </p:nvSpPr>
        <p:spPr>
          <a:xfrm>
            <a:off x="228600" y="254000"/>
            <a:ext cx="8686800" cy="6418263"/>
          </a:xfrm>
          <a:prstGeom prst="rect">
            <a:avLst/>
          </a:prstGeom>
          <a:ln w="22225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" name="Rectangle"/>
          <p:cNvSpPr/>
          <p:nvPr/>
        </p:nvSpPr>
        <p:spPr>
          <a:xfrm>
            <a:off x="447675" y="152400"/>
            <a:ext cx="3314700" cy="215900"/>
          </a:xfrm>
          <a:prstGeom prst="rect">
            <a:avLst/>
          </a:prstGeom>
          <a:solidFill>
            <a:srgbClr val="3B185A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7" name="UW.Wordmark_ctr.jpg" descr="UW.Wordmark_ctr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8475" y="152400"/>
            <a:ext cx="3213100" cy="215900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Shape"/>
          <p:cNvSpPr/>
          <p:nvPr/>
        </p:nvSpPr>
        <p:spPr>
          <a:xfrm flipV="1">
            <a:off x="8167687" y="6348412"/>
            <a:ext cx="585788" cy="396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3659" y="0"/>
                </a:lnTo>
                <a:lnTo>
                  <a:pt x="17941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3B185A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29" name="UW_W-Logo_RGB.png" descr="UW_W-Logo_RGB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69275" y="6348412"/>
            <a:ext cx="593725" cy="400051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43675" y="5943600"/>
            <a:ext cx="343903" cy="35814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"/>
          <p:cNvSpPr/>
          <p:nvPr/>
        </p:nvSpPr>
        <p:spPr>
          <a:xfrm>
            <a:off x="447675" y="152400"/>
            <a:ext cx="3314700" cy="2159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38" name="UW.Wordmark_ctr.jpg" descr="UW.Wordmark_ctr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8475" y="152400"/>
            <a:ext cx="3213100" cy="2159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1" name="Group"/>
          <p:cNvGrpSpPr/>
          <p:nvPr/>
        </p:nvGrpSpPr>
        <p:grpSpPr>
          <a:xfrm>
            <a:off x="8115299" y="6299199"/>
            <a:ext cx="685801" cy="482600"/>
            <a:chOff x="0" y="0"/>
            <a:chExt cx="685800" cy="482599"/>
          </a:xfrm>
        </p:grpSpPr>
        <p:sp>
          <p:nvSpPr>
            <p:cNvPr id="39" name="Shape"/>
            <p:cNvSpPr/>
            <p:nvPr/>
          </p:nvSpPr>
          <p:spPr>
            <a:xfrm rot="10800000" flipH="1">
              <a:off x="52388" y="49213"/>
              <a:ext cx="585788" cy="395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3642" y="0"/>
                  </a:lnTo>
                  <a:lnTo>
                    <a:pt x="17958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pic>
          <p:nvPicPr>
            <p:cNvPr id="40" name="UW_W-Logo_RGB.png" descr="UW_W-Logo_RGB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85801" cy="482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53200" y="6264275"/>
            <a:ext cx="343903" cy="35814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096000" y="6264275"/>
            <a:ext cx="343903" cy="35814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172200" y="6264275"/>
            <a:ext cx="343903" cy="35814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4600" y="6324600"/>
            <a:ext cx="343903" cy="35814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400800" y="6324600"/>
            <a:ext cx="343903" cy="35814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43675" y="6096000"/>
            <a:ext cx="343903" cy="35814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"/>
          <p:cNvGrpSpPr/>
          <p:nvPr/>
        </p:nvGrpSpPr>
        <p:grpSpPr>
          <a:xfrm>
            <a:off x="8115299" y="6299199"/>
            <a:ext cx="685801" cy="482600"/>
            <a:chOff x="0" y="0"/>
            <a:chExt cx="685800" cy="482599"/>
          </a:xfrm>
        </p:grpSpPr>
        <p:sp>
          <p:nvSpPr>
            <p:cNvPr id="2" name="Shape"/>
            <p:cNvSpPr/>
            <p:nvPr/>
          </p:nvSpPr>
          <p:spPr>
            <a:xfrm rot="10800000" flipH="1">
              <a:off x="52388" y="49213"/>
              <a:ext cx="585788" cy="395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3642" y="0"/>
                  </a:lnTo>
                  <a:lnTo>
                    <a:pt x="17958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pic>
          <p:nvPicPr>
            <p:cNvPr id="3" name="UW_W-Logo_RGB.png" descr="UW_W-Logo_RGB.png"/>
            <p:cNvPicPr>
              <a:picLocks noChangeAspect="1"/>
            </p:cNvPicPr>
            <p:nvPr/>
          </p:nvPicPr>
          <p:blipFill>
            <a:blip r:embed="rId14">
              <a:extLst/>
            </a:blip>
            <a:stretch>
              <a:fillRect/>
            </a:stretch>
          </p:blipFill>
          <p:spPr>
            <a:xfrm>
              <a:off x="0" y="0"/>
              <a:ext cx="685801" cy="4826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5" name="Rectangle"/>
          <p:cNvSpPr/>
          <p:nvPr/>
        </p:nvSpPr>
        <p:spPr>
          <a:xfrm>
            <a:off x="228600" y="254000"/>
            <a:ext cx="8686800" cy="6418263"/>
          </a:xfrm>
          <a:prstGeom prst="rect">
            <a:avLst/>
          </a:prstGeom>
          <a:ln w="22225">
            <a:solidFill>
              <a:srgbClr val="3B185A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6" name="UW.Wordmark_ctr.jpg" descr="UW.Wordmark_ctr.jpg"/>
          <p:cNvPicPr>
            <a:picLocks noChangeAspect="1"/>
          </p:cNvPicPr>
          <p:nvPr/>
        </p:nvPicPr>
        <p:blipFill>
          <a:blip r:embed="rId15">
            <a:extLst/>
          </a:blip>
          <a:stretch>
            <a:fillRect/>
          </a:stretch>
        </p:blipFill>
        <p:spPr>
          <a:xfrm>
            <a:off x="498475" y="152400"/>
            <a:ext cx="3213100" cy="215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image.png" descr="image.png"/>
          <p:cNvPicPr>
            <a:picLocks noChangeAspect="1"/>
          </p:cNvPicPr>
          <p:nvPr/>
        </p:nvPicPr>
        <p:blipFill>
          <a:blip r:embed="rId16">
            <a:extLst/>
          </a:blip>
          <a:stretch>
            <a:fillRect/>
          </a:stretch>
        </p:blipFill>
        <p:spPr>
          <a:xfrm>
            <a:off x="296862" y="5962650"/>
            <a:ext cx="998538" cy="819150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Title Text"/>
          <p:cNvSpPr txBox="1">
            <a:spLocks noGrp="1"/>
          </p:cNvSpPr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9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543675" y="6248400"/>
            <a:ext cx="343903" cy="3581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2352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924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496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6068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64000" marR="0" indent="-4064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90FD9B-FFEA-484F-9503-2B105709A7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731" y="535093"/>
            <a:ext cx="5035309" cy="14134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7B9A3D-51F2-AC4A-8E3B-C5C32A437067}"/>
              </a:ext>
            </a:extLst>
          </p:cNvPr>
          <p:cNvSpPr txBox="1"/>
          <p:nvPr/>
        </p:nvSpPr>
        <p:spPr>
          <a:xfrm>
            <a:off x="7167291" y="4571999"/>
            <a:ext cx="2382150" cy="132343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Jiajie</a:t>
            </a: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Guo</a:t>
            </a:r>
          </a:p>
          <a:p>
            <a:pPr marL="285750" marR="0" indent="-28575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Yue wang</a:t>
            </a:r>
          </a:p>
          <a:p>
            <a:pPr marL="285750" marR="0" indent="-28575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Yuqi</a:t>
            </a: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Zheng</a:t>
            </a:r>
          </a:p>
          <a:p>
            <a:pPr marL="285750" marR="0" indent="-28575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20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Zhicheng</a:t>
            </a: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Ju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4D922B-F08A-A24A-A721-F0706EE56B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13" y="2363638"/>
            <a:ext cx="6614705" cy="33039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E9D3468-CC1A-9341-967C-853D56865BD4}"/>
              </a:ext>
            </a:extLst>
          </p:cNvPr>
          <p:cNvSpPr txBox="1"/>
          <p:nvPr/>
        </p:nvSpPr>
        <p:spPr>
          <a:xfrm>
            <a:off x="1742536" y="6288452"/>
            <a:ext cx="2918426" cy="24621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kumimoji="0" 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Photo </a:t>
            </a:r>
            <a:r>
              <a:rPr lang="en-US" sz="1000" dirty="0"/>
              <a:t>resource: https://</a:t>
            </a:r>
            <a:r>
              <a:rPr lang="en-US" sz="1000" dirty="0" err="1"/>
              <a:t>en.wikipedia.org</a:t>
            </a:r>
            <a:r>
              <a:rPr lang="en-US" sz="1000" dirty="0"/>
              <a:t>/wiki/Seattle </a:t>
            </a:r>
            <a:endParaRPr kumimoji="0" lang="en-US" sz="1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9965D9-FE31-6548-83EC-0F34923E5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283" y="318217"/>
            <a:ext cx="2482680" cy="69689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3F23048-DA35-BC4B-BC51-7E87B43557C9}"/>
              </a:ext>
            </a:extLst>
          </p:cNvPr>
          <p:cNvSpPr txBox="1"/>
          <p:nvPr/>
        </p:nvSpPr>
        <p:spPr>
          <a:xfrm>
            <a:off x="1708032" y="1194603"/>
            <a:ext cx="2389517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000" dirty="0"/>
              <a:t>O</a:t>
            </a: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utline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1F94E1-7AC6-264F-B532-7FAB9AFBD7EF}"/>
              </a:ext>
            </a:extLst>
          </p:cNvPr>
          <p:cNvSpPr txBox="1"/>
          <p:nvPr/>
        </p:nvSpPr>
        <p:spPr>
          <a:xfrm>
            <a:off x="836763" y="2130724"/>
            <a:ext cx="6029863" cy="33855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Background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Data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 cases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Demo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Project 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Lessons learned and future work</a:t>
            </a:r>
            <a:br>
              <a:rPr lang="en-US" dirty="0"/>
            </a:b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9965D9-FE31-6548-83EC-0F34923E5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283" y="318217"/>
            <a:ext cx="2482680" cy="696893"/>
          </a:xfrm>
          <a:prstGeom prst="rect">
            <a:avLst/>
          </a:prstGeom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1B027978-5710-DC49-8E7E-80319EC180B4}"/>
              </a:ext>
            </a:extLst>
          </p:cNvPr>
          <p:cNvSpPr/>
          <p:nvPr/>
        </p:nvSpPr>
        <p:spPr>
          <a:xfrm>
            <a:off x="819510" y="913703"/>
            <a:ext cx="457200" cy="230106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D46250-A523-794A-B67F-09D6494BBB83}"/>
              </a:ext>
            </a:extLst>
          </p:cNvPr>
          <p:cNvSpPr txBox="1"/>
          <p:nvPr/>
        </p:nvSpPr>
        <p:spPr>
          <a:xfrm>
            <a:off x="1449238" y="767147"/>
            <a:ext cx="2329131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Background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6F2078-B909-0B47-B0B7-E9AFAC6CBA5C}"/>
              </a:ext>
            </a:extLst>
          </p:cNvPr>
          <p:cNvSpPr txBox="1"/>
          <p:nvPr/>
        </p:nvSpPr>
        <p:spPr>
          <a:xfrm>
            <a:off x="715992" y="2087592"/>
            <a:ext cx="7582619" cy="34163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marR="0" indent="-342900" algn="l" defTabSz="457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/>
              <a:t>Parking has been a normal issue in our daily life</a:t>
            </a:r>
          </a:p>
          <a:p>
            <a:pPr marL="342900" marR="0" indent="-342900" algn="l" defTabSz="457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/>
              <a:t>Downtown has more vehicles with limited parking lots</a:t>
            </a:r>
          </a:p>
          <a:p>
            <a:pPr marL="342900" marR="0" indent="-342900" algn="l" defTabSz="457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/>
              <a:t>Spend less time in looking for parking</a:t>
            </a:r>
          </a:p>
          <a:p>
            <a:pPr marL="342900" marR="0" indent="-342900" algn="l" defTabSz="457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400" dirty="0"/>
              <a:t>Develop a tool to help users to park by giving the best parking location based on the user's location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64800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9965D9-FE31-6548-83EC-0F34923E5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283" y="318217"/>
            <a:ext cx="2482680" cy="696893"/>
          </a:xfrm>
          <a:prstGeom prst="rect">
            <a:avLst/>
          </a:prstGeo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EEC159CB-E284-2B4C-87D6-6F432363F852}"/>
              </a:ext>
            </a:extLst>
          </p:cNvPr>
          <p:cNvSpPr/>
          <p:nvPr/>
        </p:nvSpPr>
        <p:spPr>
          <a:xfrm>
            <a:off x="819510" y="913703"/>
            <a:ext cx="457200" cy="230106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801DFC-7F60-3D4A-8685-49F5ED0FC28A}"/>
              </a:ext>
            </a:extLst>
          </p:cNvPr>
          <p:cNvSpPr txBox="1"/>
          <p:nvPr/>
        </p:nvSpPr>
        <p:spPr>
          <a:xfrm>
            <a:off x="1449238" y="767147"/>
            <a:ext cx="2329131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A38693-93EC-2F43-B8E6-74781528B8A2}"/>
              </a:ext>
            </a:extLst>
          </p:cNvPr>
          <p:cNvSpPr txBox="1"/>
          <p:nvPr/>
        </p:nvSpPr>
        <p:spPr>
          <a:xfrm>
            <a:off x="646982" y="1604512"/>
            <a:ext cx="7910422" cy="45550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Annual Parking Study Data of Seattle</a:t>
            </a:r>
          </a:p>
          <a:p>
            <a:pPr lvl="1" indent="0"/>
            <a:r>
              <a:rPr lang="en-US" sz="2000" dirty="0"/>
              <a:t>	</a:t>
            </a:r>
            <a:r>
              <a:rPr lang="en-US" dirty="0"/>
              <a:t>Manual parking study details from citywide paid parking study, 	presented by 	</a:t>
            </a:r>
            <a:r>
              <a:rPr lang="en-US" dirty="0" err="1"/>
              <a:t>blockface</a:t>
            </a:r>
            <a:r>
              <a:rPr lang="en-US" dirty="0"/>
              <a:t> and date/hour of study.</a:t>
            </a:r>
          </a:p>
          <a:p>
            <a:pPr lvl="1" indent="0"/>
            <a:endParaRPr lang="en-US" sz="2000" u="sng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sz="2000" dirty="0" err="1"/>
              <a:t>Blockface</a:t>
            </a:r>
            <a:r>
              <a:rPr lang="en-US" sz="2000" dirty="0"/>
              <a:t> </a:t>
            </a:r>
          </a:p>
          <a:p>
            <a:pPr lvl="1" indent="0"/>
            <a:r>
              <a:rPr lang="en-US" sz="2000" dirty="0"/>
              <a:t>	</a:t>
            </a:r>
            <a:r>
              <a:rPr lang="en-US" dirty="0"/>
              <a:t>Displays </a:t>
            </a:r>
            <a:r>
              <a:rPr lang="en-US" dirty="0" err="1"/>
              <a:t>blockfaces</a:t>
            </a:r>
            <a:r>
              <a:rPr lang="en-US" dirty="0"/>
              <a:t> for all segments of the street network. Identifies 	the 	elements of the block, such as peak hour restrictions, length of 	the block, 	parking categories, and restricted parking zones. </a:t>
            </a:r>
          </a:p>
          <a:p>
            <a:pPr lvl="1" indent="0"/>
            <a:r>
              <a:rPr lang="en-US" dirty="0"/>
              <a:t> 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000" dirty="0" err="1"/>
              <a:t>EV_Charger</a:t>
            </a:r>
            <a:endParaRPr lang="en-US" sz="2000" dirty="0"/>
          </a:p>
          <a:p>
            <a:r>
              <a:rPr lang="en-US" sz="2000" dirty="0"/>
              <a:t>	</a:t>
            </a:r>
            <a:r>
              <a:rPr lang="en-US" dirty="0"/>
              <a:t>Display charging station details and distribution within Washington State.</a:t>
            </a:r>
          </a:p>
          <a:p>
            <a:endParaRPr lang="en-US" sz="2000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sz="2000" dirty="0"/>
              <a:t>Seattle Streets</a:t>
            </a:r>
          </a:p>
          <a:p>
            <a:pPr lvl="1" indent="0"/>
            <a:r>
              <a:rPr lang="en-US" sz="2000" dirty="0"/>
              <a:t>	</a:t>
            </a:r>
            <a:r>
              <a:rPr lang="en-US" dirty="0"/>
              <a:t>Shows detail information on streets of downtown Seattle, such as longitude, 	latitude, slope and length of the streets.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43300257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9965D9-FE31-6548-83EC-0F34923E5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283" y="318217"/>
            <a:ext cx="2482680" cy="696893"/>
          </a:xfrm>
          <a:prstGeom prst="rect">
            <a:avLst/>
          </a:prstGeo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EEC159CB-E284-2B4C-87D6-6F432363F852}"/>
              </a:ext>
            </a:extLst>
          </p:cNvPr>
          <p:cNvSpPr/>
          <p:nvPr/>
        </p:nvSpPr>
        <p:spPr>
          <a:xfrm>
            <a:off x="819510" y="913703"/>
            <a:ext cx="457200" cy="230106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801DFC-7F60-3D4A-8685-49F5ED0FC28A}"/>
              </a:ext>
            </a:extLst>
          </p:cNvPr>
          <p:cNvSpPr txBox="1"/>
          <p:nvPr/>
        </p:nvSpPr>
        <p:spPr>
          <a:xfrm>
            <a:off x="1449238" y="767147"/>
            <a:ext cx="2329131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5C8B83-9935-8C48-A171-7EF41285AA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7267"/>
            <a:ext cx="9144000" cy="29434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4FC543-4396-9D40-9C10-3762E194BA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1921"/>
            <a:ext cx="9144000" cy="25941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C84A3F-E086-B249-A0D8-1392D754C2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42008"/>
            <a:ext cx="9144000" cy="294342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B1CE9D2-D1DD-C744-9EE7-BF18332FFA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42" y="198408"/>
            <a:ext cx="8100115" cy="627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719434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9965D9-FE31-6548-83EC-0F34923E53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283" y="318217"/>
            <a:ext cx="2482680" cy="696893"/>
          </a:xfrm>
          <a:prstGeom prst="rect">
            <a:avLst/>
          </a:prstGeo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EEC159CB-E284-2B4C-87D6-6F432363F852}"/>
              </a:ext>
            </a:extLst>
          </p:cNvPr>
          <p:cNvSpPr/>
          <p:nvPr/>
        </p:nvSpPr>
        <p:spPr>
          <a:xfrm>
            <a:off x="819510" y="913703"/>
            <a:ext cx="457200" cy="230106"/>
          </a:xfrm>
          <a:prstGeom prst="righ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801DFC-7F60-3D4A-8685-49F5ED0FC28A}"/>
              </a:ext>
            </a:extLst>
          </p:cNvPr>
          <p:cNvSpPr txBox="1"/>
          <p:nvPr/>
        </p:nvSpPr>
        <p:spPr>
          <a:xfrm>
            <a:off x="1449238" y="767147"/>
            <a:ext cx="2329131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0567439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</TotalTime>
  <Words>90</Words>
  <Application>Microsoft Macintosh PowerPoint</Application>
  <PresentationFormat>On-screen Show (4:3)</PresentationFormat>
  <Paragraphs>33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24</cp:revision>
  <dcterms:modified xsi:type="dcterms:W3CDTF">2018-12-06T08:41:01Z</dcterms:modified>
</cp:coreProperties>
</file>